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2" r:id="rId1"/>
  </p:sldMasterIdLst>
  <p:sldIdLst>
    <p:sldId id="256" r:id="rId2"/>
    <p:sldId id="257" r:id="rId3"/>
    <p:sldId id="258" r:id="rId4"/>
    <p:sldId id="259" r:id="rId5"/>
    <p:sldId id="260" r:id="rId6"/>
    <p:sldId id="269" r:id="rId7"/>
    <p:sldId id="261" r:id="rId8"/>
    <p:sldId id="268" r:id="rId9"/>
    <p:sldId id="264" r:id="rId10"/>
    <p:sldId id="262" r:id="rId11"/>
    <p:sldId id="263" r:id="rId12"/>
    <p:sldId id="267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65" r:id="rId21"/>
    <p:sldId id="266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38219-6E45-4D12-B767-46F92D5844D4}" type="datetime1">
              <a:rPr lang="en-US" smtClean="0"/>
              <a:t>5/16/2023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9385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C8E16-3C03-4238-9C6F-B34F3D10F77E}" type="datetime1">
              <a:rPr lang="en-US" smtClean="0"/>
              <a:t>5/16/2023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2872626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C8E16-3C03-4238-9C6F-B34F3D10F77E}" type="datetime1">
              <a:rPr lang="en-US" smtClean="0"/>
              <a:t>5/16/2023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8234564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C8E16-3C03-4238-9C6F-B34F3D10F77E}" type="datetime1">
              <a:rPr lang="en-US" smtClean="0"/>
              <a:t>5/16/2023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0489174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C8E16-3C03-4238-9C6F-B34F3D10F77E}" type="datetime1">
              <a:rPr lang="en-US" smtClean="0"/>
              <a:t>5/16/2023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345372557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C8E16-3C03-4238-9C6F-B34F3D10F77E}" type="datetime1">
              <a:rPr lang="en-US" smtClean="0"/>
              <a:t>5/16/2023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4762636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430B8-6059-41E5-A5DC-C07A76F5859A}" type="datetime1">
              <a:rPr lang="en-US" smtClean="0"/>
              <a:t>5/16/2023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43119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D0CB7-D16E-4358-B7F4-EA4A24554592}" type="datetime1">
              <a:rPr lang="en-US" smtClean="0"/>
              <a:t>5/16/2023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39213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296A2-D8F0-4E17-BFD0-A6C902250D59}" type="datetime1">
              <a:rPr lang="en-US" smtClean="0"/>
              <a:t>5/16/2023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0805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08C9C-1ACB-4C84-A002-C7E0E45B937A}" type="datetime1">
              <a:rPr lang="en-US" smtClean="0"/>
              <a:t>5/16/2023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622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AF2A5-B297-4977-9E5B-4D3050E23689}" type="datetime1">
              <a:rPr lang="en-US" smtClean="0"/>
              <a:t>5/16/2023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4743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27434-4794-409A-9547-04789BA47588}" type="datetime1">
              <a:rPr lang="en-US" smtClean="0"/>
              <a:t>5/16/2023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7688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58635-357A-4E3D-B824-A5CEFDB8449C}" type="datetime1">
              <a:rPr lang="en-US" smtClean="0"/>
              <a:t>5/16/2023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9232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6FF77-2719-4AD0-8740-0B90FF5D1EFB}" type="datetime1">
              <a:rPr lang="en-US" smtClean="0"/>
              <a:t>5/16/2023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3350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41C83-1089-48B9-8B65-293D4C236D35}" type="datetime1">
              <a:rPr lang="en-US" smtClean="0"/>
              <a:t>5/16/2023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5810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62FE45-CC1E-47DB-8B82-6CF0636FBDB8}" type="datetime1">
              <a:rPr lang="en-US" smtClean="0"/>
              <a:t>5/16/2023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2271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FC8E16-3C03-4238-9C6F-B34F3D10F77E}" type="datetime1">
              <a:rPr lang="en-US" smtClean="0"/>
              <a:t>5/16/2023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1F646F3F-274D-499B-ABBE-824EB4ABDC3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7956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3" r:id="rId1"/>
    <p:sldLayoutId id="2147483754" r:id="rId2"/>
    <p:sldLayoutId id="2147483755" r:id="rId3"/>
    <p:sldLayoutId id="2147483756" r:id="rId4"/>
    <p:sldLayoutId id="2147483757" r:id="rId5"/>
    <p:sldLayoutId id="2147483758" r:id="rId6"/>
    <p:sldLayoutId id="2147483759" r:id="rId7"/>
    <p:sldLayoutId id="2147483760" r:id="rId8"/>
    <p:sldLayoutId id="2147483761" r:id="rId9"/>
    <p:sldLayoutId id="2147483762" r:id="rId10"/>
    <p:sldLayoutId id="2147483763" r:id="rId11"/>
    <p:sldLayoutId id="2147483764" r:id="rId12"/>
    <p:sldLayoutId id="2147483765" r:id="rId13"/>
    <p:sldLayoutId id="2147483766" r:id="rId14"/>
    <p:sldLayoutId id="2147483767" r:id="rId15"/>
    <p:sldLayoutId id="2147483768" r:id="rId16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AF84AB-1866-F189-FDF1-43E76254E8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4552" y="1122362"/>
            <a:ext cx="4910841" cy="4403367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		Project 1</a:t>
            </a:r>
            <a:br>
              <a:rPr lang="en-US" dirty="0"/>
            </a:br>
            <a:r>
              <a:rPr lang="en-US" dirty="0"/>
              <a:t> 	 	Team 3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Analysis of selected World Events To Inflation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9FC4CE9-75CD-EDA6-AD9E-F5CDE7CA6E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4552" y="3602038"/>
            <a:ext cx="4910841" cy="165576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/Wo</a:t>
            </a:r>
          </a:p>
        </p:txBody>
      </p:sp>
      <p:pic>
        <p:nvPicPr>
          <p:cNvPr id="4" name="Picture 3" descr="Jigsaw puzzles in plastic figures">
            <a:extLst>
              <a:ext uri="{FF2B5EF4-FFF2-40B4-BE49-F238E27FC236}">
                <a16:creationId xmlns:a16="http://schemas.microsoft.com/office/drawing/2014/main" id="{7662E21F-4FA9-9FF6-8A94-2F60D497A1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244" r="17076"/>
          <a:stretch/>
        </p:blipFill>
        <p:spPr>
          <a:xfrm>
            <a:off x="6083645" y="10"/>
            <a:ext cx="6108356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7602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9E31C41-EB06-46C5-E090-4082A43193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676" y="4709652"/>
            <a:ext cx="8899285" cy="192220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Automobile Prices</a:t>
            </a:r>
            <a:b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</a:b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Food Prices</a:t>
            </a:r>
            <a:b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</a:b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Electricity Prices</a:t>
            </a:r>
            <a:b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</a:b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Gasoline Prices</a:t>
            </a:r>
            <a:b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</a:b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Toilet Paper Prices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78CFFF4-CF67-7688-EAEB-50145D3963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98676" y="4013367"/>
            <a:ext cx="8596667" cy="8007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	</a:t>
            </a:r>
          </a:p>
        </p:txBody>
      </p:sp>
      <p:pic>
        <p:nvPicPr>
          <p:cNvPr id="13" name="Picture Placeholder 12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9D87E945-DB3D-27EC-15F2-B1371C500339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72" b="5272"/>
          <a:stretch>
            <a:fillRect/>
          </a:stretch>
        </p:blipFill>
        <p:spPr>
          <a:xfrm>
            <a:off x="255639" y="226142"/>
            <a:ext cx="10186219" cy="4187609"/>
          </a:xfrm>
        </p:spPr>
      </p:pic>
    </p:spTree>
    <p:extLst>
      <p:ext uri="{BB962C8B-B14F-4D97-AF65-F5344CB8AC3E}">
        <p14:creationId xmlns:p14="http://schemas.microsoft.com/office/powerpoint/2010/main" val="20087282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B4DE830A-B531-4A3B-96F6-0ECE88B085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813DF2C-461A-4A8F-9679-A172790D1F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4CD3A85-C039-4249-86E4-1EB9318B54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887EA6D2-2883-42C2-993D-094CA6D65D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3B895046-636F-4D1B-ACA4-29AA0CB33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C6B0CDE3-E054-4EDD-A43B-F96843D8BF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3B66B1A2-F145-4C9B-85CC-4BF30D58CB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5D4FC972-94B3-4035-8D31-E668C132B4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374B9941-AFBE-4A77-A50E-B6EA04A746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27A982C5-2C38-4CE9-BC18-94697AD657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0060D8D1-7BB1-498F-AFBB-ADAC130A9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1834A1E-E8DE-DCD3-250A-23829EC158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4334" y="5223933"/>
            <a:ext cx="8288032" cy="109631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3 Month Percent Change</a:t>
            </a:r>
          </a:p>
        </p:txBody>
      </p:sp>
      <p:pic>
        <p:nvPicPr>
          <p:cNvPr id="5" name="Content Placeholder 4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433B207B-BFCB-D652-D5D8-548822C743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26143"/>
            <a:ext cx="9989574" cy="4847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6862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B517E5-9C10-0F09-5DD9-6682D41522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669" y="4817807"/>
            <a:ext cx="8596667" cy="1523999"/>
          </a:xfrm>
        </p:spPr>
        <p:txBody>
          <a:bodyPr>
            <a:normAutofit fontScale="90000"/>
          </a:bodyPr>
          <a:lstStyle/>
          <a:p>
            <a:r>
              <a:rPr lang="en-US" sz="2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Water Freight Prices</a:t>
            </a:r>
            <a:br>
              <a:rPr lang="en-US" sz="2400" dirty="0">
                <a:solidFill>
                  <a:schemeClr val="accent2">
                    <a:lumMod val="60000"/>
                    <a:lumOff val="40000"/>
                  </a:schemeClr>
                </a:solidFill>
              </a:rPr>
            </a:br>
            <a:r>
              <a:rPr lang="en-US" sz="2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Air Freight Prices</a:t>
            </a:r>
            <a:br>
              <a:rPr lang="en-US" sz="2400" dirty="0">
                <a:solidFill>
                  <a:schemeClr val="accent2">
                    <a:lumMod val="60000"/>
                    <a:lumOff val="40000"/>
                  </a:schemeClr>
                </a:solidFill>
              </a:rPr>
            </a:br>
            <a:r>
              <a:rPr lang="en-US" sz="2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Toilet Paper Prices</a:t>
            </a:r>
            <a:br>
              <a:rPr lang="en-US" sz="2400" dirty="0">
                <a:solidFill>
                  <a:schemeClr val="accent2">
                    <a:lumMod val="60000"/>
                    <a:lumOff val="40000"/>
                  </a:schemeClr>
                </a:solidFill>
              </a:rPr>
            </a:br>
            <a:endParaRPr lang="en-US" dirty="0"/>
          </a:p>
        </p:txBody>
      </p:sp>
      <p:pic>
        <p:nvPicPr>
          <p:cNvPr id="10" name="Picture Placeholder 9" descr="A picture containing text, map, diagram&#10;&#10;Description automatically generated">
            <a:extLst>
              <a:ext uri="{FF2B5EF4-FFF2-40B4-BE49-F238E27FC236}">
                <a16:creationId xmlns:a16="http://schemas.microsoft.com/office/drawing/2014/main" id="{8B242F0A-2462-EDE1-F05B-95FD4E2EBBA0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72" b="5272"/>
          <a:stretch>
            <a:fillRect/>
          </a:stretch>
        </p:blipFill>
        <p:spPr>
          <a:xfrm>
            <a:off x="1" y="609599"/>
            <a:ext cx="10087896" cy="3942735"/>
          </a:xfrm>
        </p:spPr>
      </p:pic>
    </p:spTree>
    <p:extLst>
      <p:ext uri="{BB962C8B-B14F-4D97-AF65-F5344CB8AC3E}">
        <p14:creationId xmlns:p14="http://schemas.microsoft.com/office/powerpoint/2010/main" val="7520024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A46CDC8-4BA7-1952-63E3-688AD8BA08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7252" y="5014452"/>
            <a:ext cx="8526750" cy="894735"/>
          </a:xfrm>
        </p:spPr>
        <p:txBody>
          <a:bodyPr/>
          <a:lstStyle/>
          <a:p>
            <a:r>
              <a:rPr lang="en-US" sz="3600" kern="12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3 Month Percent Change</a:t>
            </a:r>
            <a:endParaRPr lang="en-US" dirty="0"/>
          </a:p>
        </p:txBody>
      </p:sp>
      <p:pic>
        <p:nvPicPr>
          <p:cNvPr id="11" name="Content Placeholder 10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BF008C00-B9CD-DEB2-E50C-D76B4E6189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600382"/>
            <a:ext cx="10255044" cy="4168775"/>
          </a:xfrm>
        </p:spPr>
      </p:pic>
    </p:spTree>
    <p:extLst>
      <p:ext uri="{BB962C8B-B14F-4D97-AF65-F5344CB8AC3E}">
        <p14:creationId xmlns:p14="http://schemas.microsoft.com/office/powerpoint/2010/main" val="34658917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E2ACB-5087-AC0F-13F8-241E3DD5D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53" y="5152103"/>
            <a:ext cx="8596668" cy="1320800"/>
          </a:xfrm>
        </p:spPr>
        <p:txBody>
          <a:bodyPr>
            <a:noAutofit/>
          </a:bodyPr>
          <a:lstStyle/>
          <a:p>
            <a:r>
              <a:rPr lang="en-US" sz="28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Semiconductor Manufacturing Prices</a:t>
            </a:r>
            <a:br>
              <a:rPr lang="en-US" sz="2800" dirty="0">
                <a:solidFill>
                  <a:schemeClr val="accent2">
                    <a:lumMod val="60000"/>
                    <a:lumOff val="40000"/>
                  </a:schemeClr>
                </a:solidFill>
              </a:rPr>
            </a:br>
            <a:r>
              <a:rPr lang="en-US" sz="28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Gasoline Prices</a:t>
            </a:r>
            <a:br>
              <a:rPr lang="en-US" sz="2800" dirty="0">
                <a:solidFill>
                  <a:schemeClr val="accent2">
                    <a:lumMod val="60000"/>
                    <a:lumOff val="40000"/>
                  </a:schemeClr>
                </a:solidFill>
              </a:rPr>
            </a:br>
            <a:r>
              <a:rPr lang="en-US" sz="28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Food Prices</a:t>
            </a:r>
            <a:endParaRPr lang="en-US" sz="2800" dirty="0"/>
          </a:p>
        </p:txBody>
      </p:sp>
      <p:pic>
        <p:nvPicPr>
          <p:cNvPr id="5" name="Content Placeholder 4" descr="A picture containing text, diagram, line, plot">
            <a:extLst>
              <a:ext uri="{FF2B5EF4-FFF2-40B4-BE49-F238E27FC236}">
                <a16:creationId xmlns:a16="http://schemas.microsoft.com/office/drawing/2014/main" id="{2B4C8C20-D14D-C613-2B0C-04DDD71888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981" y="528433"/>
            <a:ext cx="10117393" cy="4053399"/>
          </a:xfrm>
        </p:spPr>
      </p:pic>
    </p:spTree>
    <p:extLst>
      <p:ext uri="{BB962C8B-B14F-4D97-AF65-F5344CB8AC3E}">
        <p14:creationId xmlns:p14="http://schemas.microsoft.com/office/powerpoint/2010/main" val="29338035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0285FD-5F2B-F4AE-DE06-F48A311B1A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179" y="5380962"/>
            <a:ext cx="8596668" cy="1320800"/>
          </a:xfrm>
        </p:spPr>
        <p:txBody>
          <a:bodyPr/>
          <a:lstStyle/>
          <a:p>
            <a:r>
              <a:rPr lang="en-US" sz="3600" kern="12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3 Month Percent Change</a:t>
            </a:r>
            <a:endParaRPr lang="en-US" dirty="0"/>
          </a:p>
        </p:txBody>
      </p:sp>
      <p:pic>
        <p:nvPicPr>
          <p:cNvPr id="5" name="Content Placeholder 4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E259E50A-50C7-62D4-2323-CCEB8A0132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290" y="606424"/>
            <a:ext cx="9517626" cy="4653833"/>
          </a:xfrm>
        </p:spPr>
      </p:pic>
    </p:spTree>
    <p:extLst>
      <p:ext uri="{BB962C8B-B14F-4D97-AF65-F5344CB8AC3E}">
        <p14:creationId xmlns:p14="http://schemas.microsoft.com/office/powerpoint/2010/main" val="29377892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E1121D-6638-09CE-6B9B-9500ABC1BF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693" y="4965851"/>
            <a:ext cx="8497254" cy="1474278"/>
          </a:xfrm>
        </p:spPr>
        <p:txBody>
          <a:bodyPr>
            <a:noAutofit/>
          </a:bodyPr>
          <a:lstStyle/>
          <a:p>
            <a:r>
              <a:rPr lang="en-US" sz="18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Banana Prices</a:t>
            </a:r>
            <a:br>
              <a:rPr lang="en-US" sz="1800" dirty="0">
                <a:solidFill>
                  <a:schemeClr val="accent2">
                    <a:lumMod val="60000"/>
                    <a:lumOff val="40000"/>
                  </a:schemeClr>
                </a:solidFill>
              </a:rPr>
            </a:br>
            <a:r>
              <a:rPr lang="en-US" sz="18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Air Freight Prices</a:t>
            </a:r>
            <a:br>
              <a:rPr lang="en-US" sz="1800" dirty="0">
                <a:solidFill>
                  <a:schemeClr val="accent2">
                    <a:lumMod val="60000"/>
                    <a:lumOff val="40000"/>
                  </a:schemeClr>
                </a:solidFill>
              </a:rPr>
            </a:br>
            <a:r>
              <a:rPr lang="en-US" sz="18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Water Freight Prices</a:t>
            </a:r>
            <a:br>
              <a:rPr lang="en-US" sz="1800" dirty="0">
                <a:solidFill>
                  <a:schemeClr val="accent2">
                    <a:lumMod val="60000"/>
                    <a:lumOff val="40000"/>
                  </a:schemeClr>
                </a:solidFill>
              </a:rPr>
            </a:br>
            <a:r>
              <a:rPr lang="en-US" sz="18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Land Freight Prices</a:t>
            </a:r>
            <a:br>
              <a:rPr lang="en-US" sz="1800" dirty="0">
                <a:solidFill>
                  <a:schemeClr val="accent2">
                    <a:lumMod val="60000"/>
                    <a:lumOff val="40000"/>
                  </a:schemeClr>
                </a:solidFill>
              </a:rPr>
            </a:br>
            <a:r>
              <a:rPr lang="en-US" sz="18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Gasoline Prices</a:t>
            </a:r>
            <a:br>
              <a:rPr lang="en-US" sz="1800" dirty="0">
                <a:solidFill>
                  <a:schemeClr val="accent2">
                    <a:lumMod val="60000"/>
                    <a:lumOff val="40000"/>
                  </a:schemeClr>
                </a:solidFill>
              </a:rPr>
            </a:br>
            <a:endParaRPr lang="en-US" sz="1800" dirty="0"/>
          </a:p>
        </p:txBody>
      </p:sp>
      <p:pic>
        <p:nvPicPr>
          <p:cNvPr id="5" name="Content Placeholder 4" descr="A picture containing text, diagram, plot, line&#10;&#10;Description automatically generated">
            <a:extLst>
              <a:ext uri="{FF2B5EF4-FFF2-40B4-BE49-F238E27FC236}">
                <a16:creationId xmlns:a16="http://schemas.microsoft.com/office/drawing/2014/main" id="{0AD2A3AB-D0AF-3EFC-2869-95A0289C43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806" y="245807"/>
            <a:ext cx="10146891" cy="4632184"/>
          </a:xfrm>
        </p:spPr>
      </p:pic>
    </p:spTree>
    <p:extLst>
      <p:ext uri="{BB962C8B-B14F-4D97-AF65-F5344CB8AC3E}">
        <p14:creationId xmlns:p14="http://schemas.microsoft.com/office/powerpoint/2010/main" val="41179654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E2DD15-77EC-FC7A-71B4-2AECDE9FB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5380962"/>
            <a:ext cx="8596668" cy="1320800"/>
          </a:xfrm>
        </p:spPr>
        <p:txBody>
          <a:bodyPr/>
          <a:lstStyle/>
          <a:p>
            <a:r>
              <a:rPr lang="en-US" sz="3600" kern="12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3 Month Percent Change</a:t>
            </a:r>
            <a:endParaRPr lang="en-US" dirty="0"/>
          </a:p>
        </p:txBody>
      </p:sp>
      <p:pic>
        <p:nvPicPr>
          <p:cNvPr id="5" name="Content Placeholder 4" descr="A picture containing text, diagram, line, handwriting&#10;&#10;Description automatically generated">
            <a:extLst>
              <a:ext uri="{FF2B5EF4-FFF2-40B4-BE49-F238E27FC236}">
                <a16:creationId xmlns:a16="http://schemas.microsoft.com/office/drawing/2014/main" id="{127F83F6-E1F5-DE9E-81A4-2737A1BA8C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5" y="606424"/>
            <a:ext cx="9341736" cy="4774538"/>
          </a:xfrm>
        </p:spPr>
      </p:pic>
    </p:spTree>
    <p:extLst>
      <p:ext uri="{BB962C8B-B14F-4D97-AF65-F5344CB8AC3E}">
        <p14:creationId xmlns:p14="http://schemas.microsoft.com/office/powerpoint/2010/main" val="36304066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886AB-CF03-7E09-211A-B6575FA2E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685" y="5181600"/>
            <a:ext cx="8596668" cy="1320800"/>
          </a:xfrm>
        </p:spPr>
        <p:txBody>
          <a:bodyPr>
            <a:noAutofit/>
          </a:bodyPr>
          <a:lstStyle/>
          <a:p>
            <a:r>
              <a:rPr lang="en-US" sz="28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Egg Prices</a:t>
            </a:r>
            <a:br>
              <a:rPr lang="en-US" sz="2800" dirty="0">
                <a:solidFill>
                  <a:schemeClr val="accent2">
                    <a:lumMod val="60000"/>
                    <a:lumOff val="40000"/>
                  </a:schemeClr>
                </a:solidFill>
              </a:rPr>
            </a:br>
            <a:r>
              <a:rPr lang="en-US" sz="28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Shelter Prices</a:t>
            </a:r>
            <a:br>
              <a:rPr lang="en-US" sz="2800" dirty="0">
                <a:solidFill>
                  <a:schemeClr val="accent2">
                    <a:lumMod val="60000"/>
                    <a:lumOff val="40000"/>
                  </a:schemeClr>
                </a:solidFill>
              </a:rPr>
            </a:br>
            <a:r>
              <a:rPr lang="en-US" sz="28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Television Prices</a:t>
            </a:r>
            <a:endParaRPr lang="en-US" sz="2800" dirty="0"/>
          </a:p>
        </p:txBody>
      </p:sp>
      <p:pic>
        <p:nvPicPr>
          <p:cNvPr id="5" name="Content Placeholder 4" descr="A picture containing diagram, text, line, plot&#10;&#10;Description automatically generated">
            <a:extLst>
              <a:ext uri="{FF2B5EF4-FFF2-40B4-BE49-F238E27FC236}">
                <a16:creationId xmlns:a16="http://schemas.microsoft.com/office/drawing/2014/main" id="{91F1B9A2-92D9-8B12-1396-34CC180C80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942" y="355600"/>
            <a:ext cx="9950245" cy="4334387"/>
          </a:xfrm>
        </p:spPr>
      </p:pic>
    </p:spTree>
    <p:extLst>
      <p:ext uri="{BB962C8B-B14F-4D97-AF65-F5344CB8AC3E}">
        <p14:creationId xmlns:p14="http://schemas.microsoft.com/office/powerpoint/2010/main" val="37502914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4CC9B-4FC5-48DB-3E38-C647E8F919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347" y="4984955"/>
            <a:ext cx="8596668" cy="1320800"/>
          </a:xfrm>
        </p:spPr>
        <p:txBody>
          <a:bodyPr/>
          <a:lstStyle/>
          <a:p>
            <a:r>
              <a:rPr lang="en-US" sz="3600" kern="12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3 Month Percent Change</a:t>
            </a:r>
            <a:endParaRPr lang="en-US" dirty="0"/>
          </a:p>
        </p:txBody>
      </p:sp>
      <p:pic>
        <p:nvPicPr>
          <p:cNvPr id="5" name="Content Placeholder 4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DEC75DBD-1D11-7B7E-6861-72A389DFF8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347" y="552245"/>
            <a:ext cx="9912008" cy="4206568"/>
          </a:xfrm>
        </p:spPr>
      </p:pic>
    </p:spTree>
    <p:extLst>
      <p:ext uri="{BB962C8B-B14F-4D97-AF65-F5344CB8AC3E}">
        <p14:creationId xmlns:p14="http://schemas.microsoft.com/office/powerpoint/2010/main" val="20236006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88C9B83F-64CD-41C1-925F-A08801FFD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1655065-0BD7-4422-BEC0-4401E9980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DDD90AC-ABEC-4A76-9C9C-AD0A5F8FC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23">
              <a:extLst>
                <a:ext uri="{FF2B5EF4-FFF2-40B4-BE49-F238E27FC236}">
                  <a16:creationId xmlns:a16="http://schemas.microsoft.com/office/drawing/2014/main" id="{21A8AFEF-EC50-4C0B-9C64-814B76C82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Rectangle 25">
              <a:extLst>
                <a:ext uri="{FF2B5EF4-FFF2-40B4-BE49-F238E27FC236}">
                  <a16:creationId xmlns:a16="http://schemas.microsoft.com/office/drawing/2014/main" id="{CAFAA800-E117-4357-84E4-56B63EA03E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8DDFC9F4-3B45-402D-8AD7-60B3F08ED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7">
              <a:extLst>
                <a:ext uri="{FF2B5EF4-FFF2-40B4-BE49-F238E27FC236}">
                  <a16:creationId xmlns:a16="http://schemas.microsoft.com/office/drawing/2014/main" id="{F26A0854-FBE4-4587-B349-06BE192BD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8">
              <a:extLst>
                <a:ext uri="{FF2B5EF4-FFF2-40B4-BE49-F238E27FC236}">
                  <a16:creationId xmlns:a16="http://schemas.microsoft.com/office/drawing/2014/main" id="{54A9C4C6-FF7D-470E-BFCA-CE4F60A1F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9">
              <a:extLst>
                <a:ext uri="{FF2B5EF4-FFF2-40B4-BE49-F238E27FC236}">
                  <a16:creationId xmlns:a16="http://schemas.microsoft.com/office/drawing/2014/main" id="{B1721EA8-4871-45D4-B78F-AE805A3004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E5763971-E3A3-45C6-9BA8-2E032C7A5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32752E94-0E01-4AF5-A43A-F2FAD8737C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FEBA6DC7-6DFA-8B43-3BE5-C0F3BCCBD9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091" t="3934" b="23533"/>
          <a:stretch/>
        </p:blipFill>
        <p:spPr>
          <a:xfrm>
            <a:off x="20" y="2"/>
            <a:ext cx="12191979" cy="6857998"/>
          </a:xfrm>
          <a:prstGeom prst="rect">
            <a:avLst/>
          </a:prstGeom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167F201-EA3A-41F3-8305-5985A44A9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Parallelogram 22">
            <a:extLst>
              <a:ext uri="{FF2B5EF4-FFF2-40B4-BE49-F238E27FC236}">
                <a16:creationId xmlns:a16="http://schemas.microsoft.com/office/drawing/2014/main" id="{FFD44D11-B1C5-420A-9591-370DC8BAA1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84541" y="0"/>
            <a:ext cx="7315200" cy="6858000"/>
          </a:xfrm>
          <a:prstGeom prst="parallelogram">
            <a:avLst>
              <a:gd name="adj" fmla="val 14937"/>
            </a:avLst>
          </a:prstGeom>
          <a:solidFill>
            <a:schemeClr val="bg1">
              <a:alpha val="91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FF46BC6-C78D-47E7-87CF-A1DD38B02B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BE3C958F-F320-49F4-9AB7-FD2F51A77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ectangle 23">
            <a:extLst>
              <a:ext uri="{FF2B5EF4-FFF2-40B4-BE49-F238E27FC236}">
                <a16:creationId xmlns:a16="http://schemas.microsoft.com/office/drawing/2014/main" id="{1C4DC544-6AEA-484E-A978-32384E2F9B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1" name="Rectangle 25">
            <a:extLst>
              <a:ext uri="{FF2B5EF4-FFF2-40B4-BE49-F238E27FC236}">
                <a16:creationId xmlns:a16="http://schemas.microsoft.com/office/drawing/2014/main" id="{A1F1470C-B594-449D-A8CD-EB7BC156F7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Isosceles Triangle 32">
            <a:extLst>
              <a:ext uri="{FF2B5EF4-FFF2-40B4-BE49-F238E27FC236}">
                <a16:creationId xmlns:a16="http://schemas.microsoft.com/office/drawing/2014/main" id="{B809F8B1-FE88-427F-98C6-1B8CFED80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5AC0BB-A231-7F2E-A46E-18494D1C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1116" y="1678665"/>
            <a:ext cx="8122888" cy="2369131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800" dirty="0" err="1"/>
              <a:t>Hypothsis</a:t>
            </a:r>
            <a:r>
              <a:rPr lang="en-US" sz="3800" dirty="0"/>
              <a:t>: World Events adversely affected prices of products and goods.</a:t>
            </a:r>
          </a:p>
        </p:txBody>
      </p:sp>
      <p:sp>
        <p:nvSpPr>
          <p:cNvPr id="35" name="Rectangle 27">
            <a:extLst>
              <a:ext uri="{FF2B5EF4-FFF2-40B4-BE49-F238E27FC236}">
                <a16:creationId xmlns:a16="http://schemas.microsoft.com/office/drawing/2014/main" id="{2050D290-680D-48D7-9488-498F59E54F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7" name="Rectangle 28">
            <a:extLst>
              <a:ext uri="{FF2B5EF4-FFF2-40B4-BE49-F238E27FC236}">
                <a16:creationId xmlns:a16="http://schemas.microsoft.com/office/drawing/2014/main" id="{E8C81616-E276-41D8-92C5-1C891FE99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9" name="Rectangle 29">
            <a:extLst>
              <a:ext uri="{FF2B5EF4-FFF2-40B4-BE49-F238E27FC236}">
                <a16:creationId xmlns:a16="http://schemas.microsoft.com/office/drawing/2014/main" id="{86BBDB21-2BF1-4C2F-A790-19FBC789C3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1" name="Isosceles Triangle 40">
            <a:extLst>
              <a:ext uri="{FF2B5EF4-FFF2-40B4-BE49-F238E27FC236}">
                <a16:creationId xmlns:a16="http://schemas.microsoft.com/office/drawing/2014/main" id="{E78FF87C-9F4A-4F75-998D-3ECB6543B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6235538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1BE5035-3C06-5AB8-DE0D-B8B26E4A0516}"/>
              </a:ext>
            </a:extLst>
          </p:cNvPr>
          <p:cNvSpPr txBox="1"/>
          <p:nvPr/>
        </p:nvSpPr>
        <p:spPr>
          <a:xfrm>
            <a:off x="550607" y="612844"/>
            <a:ext cx="8512277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Syrian Civil War (2011-present): The conflict in Syria escalated in 2013 and has resulted in a devastating humanitarian crisis and regional instability.</a:t>
            </a:r>
          </a:p>
          <a:p>
            <a:pPr algn="l"/>
            <a:endParaRPr lang="en-US" dirty="0">
              <a:solidFill>
                <a:srgbClr val="1D1C1D"/>
              </a:solidFill>
              <a:latin typeface="Slack-Lato"/>
            </a:endParaRPr>
          </a:p>
          <a:p>
            <a:pPr algn="l"/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2.Ukraine Crisis (2013-2014): Protests erupted in Ukraine after the government rejected closer ties with the European Union, leading to political turmoil and the eventual annexation of Crimea by Russia.</a:t>
            </a:r>
          </a:p>
          <a:p>
            <a:pPr algn="l"/>
            <a:endParaRPr lang="en-US" dirty="0">
              <a:solidFill>
                <a:srgbClr val="1D1C1D"/>
              </a:solidFill>
              <a:latin typeface="Slack-Lato"/>
            </a:endParaRPr>
          </a:p>
          <a:p>
            <a:pPr algn="l"/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3.Ebola Outbreak (2014-2016): The Ebola virus outbreak in West Africa resulted in thousands of deaths and raised global concerns about public health preparedness.</a:t>
            </a:r>
          </a:p>
          <a:p>
            <a:pPr algn="l"/>
            <a:endParaRPr lang="en-US" dirty="0">
              <a:solidFill>
                <a:srgbClr val="1D1C1D"/>
              </a:solidFill>
              <a:latin typeface="Slack-Lato"/>
            </a:endParaRPr>
          </a:p>
          <a:p>
            <a:pPr algn="l"/>
            <a:r>
              <a:rPr lang="en-US" dirty="0">
                <a:solidFill>
                  <a:srgbClr val="1D1C1D"/>
                </a:solidFill>
                <a:latin typeface="Slack-Lato"/>
              </a:rPr>
              <a:t>4.Bird Flu (2014-2015)(2022-2023)</a:t>
            </a:r>
          </a:p>
          <a:p>
            <a:pPr algn="l"/>
            <a:endParaRPr lang="en-US" dirty="0">
              <a:solidFill>
                <a:srgbClr val="1D1C1D"/>
              </a:solidFill>
              <a:latin typeface="Slack-Lato"/>
            </a:endParaRPr>
          </a:p>
          <a:p>
            <a:pPr algn="l"/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5.2014-2016 Oil Price Crash: In mid-2014, global oil prices began a steep decline. The price drop was attributed to a combination of factors, including a surge in global oil production, particularly from U.S. shale oil, slowing global economic growth, and a decision by OPEC (Organization of the Petroleum Exporting Countries) to maintain production levels rather than cut them. This led to an oversupply of oil in the market. As a result, oil prices fell from over $100 per barrel in mid-2014 to around $30 per barrel in early 2016.</a:t>
            </a:r>
          </a:p>
        </p:txBody>
      </p:sp>
    </p:spTree>
    <p:extLst>
      <p:ext uri="{BB962C8B-B14F-4D97-AF65-F5344CB8AC3E}">
        <p14:creationId xmlns:p14="http://schemas.microsoft.com/office/powerpoint/2010/main" val="39280392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F5D962B-5DF6-2C2C-30EB-EADE3991DA0F}"/>
              </a:ext>
            </a:extLst>
          </p:cNvPr>
          <p:cNvSpPr txBox="1"/>
          <p:nvPr/>
        </p:nvSpPr>
        <p:spPr>
          <a:xfrm>
            <a:off x="658761" y="193363"/>
            <a:ext cx="8423787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6.Paris Climate Agreement (2015): The international climate agreement was adopted by nearly 200 countries, aiming to combat climate change and limit global warming.</a:t>
            </a:r>
          </a:p>
          <a:p>
            <a:pPr algn="l"/>
            <a:endParaRPr lang="en-US" b="0" i="0" dirty="0">
              <a:solidFill>
                <a:srgbClr val="1D1C1D"/>
              </a:solidFill>
              <a:effectLst/>
              <a:latin typeface="Slack-Lato"/>
            </a:endParaRPr>
          </a:p>
          <a:p>
            <a:pPr algn="l"/>
            <a:r>
              <a:rPr lang="en-US" dirty="0">
                <a:solidFill>
                  <a:srgbClr val="1D1C1D"/>
                </a:solidFill>
                <a:latin typeface="Slack-Lato"/>
              </a:rPr>
              <a:t>7.</a:t>
            </a:r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Brexit Referendum (2016): The United Kingdom held a referendum on leaving the European Union, resulting in a majority vote in favor of Brexit.</a:t>
            </a:r>
          </a:p>
          <a:p>
            <a:pPr algn="l"/>
            <a:endParaRPr lang="en-US" b="0" i="0" dirty="0">
              <a:solidFill>
                <a:srgbClr val="1D1C1D"/>
              </a:solidFill>
              <a:effectLst/>
              <a:latin typeface="Slack-Lato"/>
            </a:endParaRPr>
          </a:p>
          <a:p>
            <a:pPr algn="l"/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8.U.S. Presidential Election (2016): Donald Trump, a Republican candidate, was elected as the 45th President of the United States, defeating Hillary Clinton.</a:t>
            </a:r>
          </a:p>
          <a:p>
            <a:pPr algn="l"/>
            <a:endParaRPr lang="en-US" b="0" i="0" dirty="0">
              <a:solidFill>
                <a:srgbClr val="1D1C1D"/>
              </a:solidFill>
              <a:effectLst/>
              <a:latin typeface="Slack-Lato"/>
            </a:endParaRPr>
          </a:p>
          <a:p>
            <a:pPr algn="l"/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10.Rohingya Crisis (2017-present): The persecution of Rohingya Muslims in Myanmar led to a massive refugee crisis, with thousands fleeing to neighboring Bangladesh.</a:t>
            </a:r>
          </a:p>
          <a:p>
            <a:pPr algn="l"/>
            <a:endParaRPr lang="en-US" b="0" i="0" dirty="0">
              <a:solidFill>
                <a:srgbClr val="1D1C1D"/>
              </a:solidFill>
              <a:effectLst/>
              <a:latin typeface="Slack-Lato"/>
            </a:endParaRPr>
          </a:p>
          <a:p>
            <a:pPr algn="l"/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11.North Korea Nuclear Crisis (2017-2018): North Korea conducted several missile tests and engaged in a war of words with the United States, raising concerns about nuclear weapons proliferation.</a:t>
            </a:r>
          </a:p>
          <a:p>
            <a:pPr algn="l"/>
            <a:endParaRPr lang="en-US" b="0" i="0" dirty="0">
              <a:solidFill>
                <a:srgbClr val="1D1C1D"/>
              </a:solidFill>
              <a:effectLst/>
              <a:latin typeface="Slack-Lato"/>
            </a:endParaRPr>
          </a:p>
          <a:p>
            <a:pPr algn="l"/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12.COVID-19 Pandemic (2019-present): The coronavirus disease pandemic caused by the novel coronavirus (SARS-CoV-2) has had a significant global impact, resulting in millions of infections and deaths, as well as widespread social and economic disruptions.</a:t>
            </a:r>
          </a:p>
          <a:p>
            <a:pPr algn="l"/>
            <a:endParaRPr lang="en-US" b="0" i="0" dirty="0">
              <a:solidFill>
                <a:srgbClr val="1D1C1D"/>
              </a:solidFill>
              <a:effectLst/>
              <a:latin typeface="Slack-Lato"/>
            </a:endParaRPr>
          </a:p>
          <a:p>
            <a:r>
              <a:rPr lang="en-US" dirty="0">
                <a:solidFill>
                  <a:srgbClr val="1D1C1D"/>
                </a:solidFill>
                <a:latin typeface="Slack-Lato"/>
              </a:rPr>
              <a:t>13.Black Lives Matter Protests (2020-present): Following the killing of George Floyd by a police officer in Minneapolis, protests against racial inequality and police brutality spread across the United States and around the world.</a:t>
            </a:r>
          </a:p>
          <a:p>
            <a:pPr algn="l"/>
            <a:endParaRPr lang="en-US" b="0" i="0" dirty="0">
              <a:solidFill>
                <a:srgbClr val="1D1C1D"/>
              </a:solidFill>
              <a:effectLst/>
              <a:latin typeface="Slack-Lato"/>
            </a:endParaRPr>
          </a:p>
        </p:txBody>
      </p:sp>
    </p:spTree>
    <p:extLst>
      <p:ext uri="{BB962C8B-B14F-4D97-AF65-F5344CB8AC3E}">
        <p14:creationId xmlns:p14="http://schemas.microsoft.com/office/powerpoint/2010/main" val="25285224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03EC8-B0F1-5163-BCEC-7B7713075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599"/>
            <a:ext cx="8596668" cy="5742563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latin typeface="Slack-Lato"/>
              </a:rPr>
              <a:t>* </a:t>
            </a:r>
            <a:r>
              <a:rPr lang="en-US" b="0" i="0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Slack-Lato"/>
              </a:rPr>
              <a:t>Which world events are heavily visible in a variety of commodity prices?</a:t>
            </a:r>
            <a:br>
              <a:rPr lang="en-US" b="0" i="0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Slack-Lato"/>
              </a:rPr>
            </a:br>
            <a:br>
              <a:rPr lang="en-US" b="0" i="0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Slack-Lato"/>
              </a:rPr>
            </a:br>
            <a:r>
              <a:rPr lang="en-US" b="0" i="0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Slack-Lato"/>
              </a:rPr>
              <a:t>* Do prices decrease to normal after world events? If so, how long does it take?</a:t>
            </a:r>
            <a:br>
              <a:rPr lang="en-US" b="0" i="0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Slack-Lato"/>
              </a:rPr>
            </a:br>
            <a:br>
              <a:rPr lang="en-US" b="0" i="0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Slack-Lato"/>
              </a:rPr>
            </a:br>
            <a:r>
              <a:rPr lang="en-US" b="0" i="0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Slack-Lato"/>
              </a:rPr>
              <a:t>* Are there any items that appear to have been affected uniquely by one major event?</a:t>
            </a:r>
            <a:br>
              <a:rPr lang="en-US" b="0" i="0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Slack-Lato"/>
              </a:rPr>
            </a:br>
            <a:br>
              <a:rPr lang="en-US" b="0" i="0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Slack-Lato"/>
              </a:rPr>
            </a:br>
            <a:r>
              <a:rPr lang="en-US" b="0" i="0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Slack-Lato"/>
              </a:rPr>
              <a:t>* How does each items price increase compare to yearly inflation?</a:t>
            </a:r>
            <a:b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11458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4307AD-30F7-9085-9251-CECED410AC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599"/>
            <a:ext cx="8596668" cy="5584724"/>
          </a:xfrm>
        </p:spPr>
        <p:txBody>
          <a:bodyPr>
            <a:normAutofit fontScale="90000"/>
          </a:bodyPr>
          <a:lstStyle/>
          <a:p>
            <a:r>
              <a:rPr lang="en-US" dirty="0"/>
              <a:t>World Events in question:</a:t>
            </a:r>
            <a:br>
              <a:rPr lang="en-US" dirty="0"/>
            </a:br>
            <a:br>
              <a:rPr lang="en-US" dirty="0"/>
            </a:br>
            <a:r>
              <a:rPr lang="en-US" dirty="0"/>
              <a:t>	Oil Crash: 2014-2016</a:t>
            </a:r>
            <a:br>
              <a:rPr lang="en-US" dirty="0"/>
            </a:br>
            <a:br>
              <a:rPr lang="en-US" dirty="0"/>
            </a:br>
            <a:r>
              <a:rPr lang="en-US" dirty="0"/>
              <a:t>	Covid 19: March 2020</a:t>
            </a:r>
            <a:br>
              <a:rPr lang="en-US" dirty="0"/>
            </a:br>
            <a:br>
              <a:rPr lang="en-US" dirty="0"/>
            </a:br>
            <a:r>
              <a:rPr lang="en-US" dirty="0"/>
              <a:t>	Ever Given: March 2021</a:t>
            </a:r>
            <a:br>
              <a:rPr lang="en-US" dirty="0"/>
            </a:br>
            <a:br>
              <a:rPr lang="en-US" dirty="0"/>
            </a:br>
            <a:r>
              <a:rPr lang="en-US" dirty="0"/>
              <a:t>	Ukraine/Russian War: March 2021</a:t>
            </a:r>
            <a:br>
              <a:rPr lang="en-US" dirty="0"/>
            </a:br>
            <a:br>
              <a:rPr lang="en-US" dirty="0"/>
            </a:br>
            <a:r>
              <a:rPr lang="en-US" dirty="0"/>
              <a:t>	Avian Flu: 2016 &amp; February 2022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45626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5D14C-D8EB-DBC4-1436-9A1B6DF31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Import of API and CSV data </a:t>
            </a:r>
            <a:br>
              <a:rPr lang="en-US"/>
            </a:br>
            <a:r>
              <a:rPr lang="en-US"/>
              <a:t>Source: US Bureau of Labor Statistics</a:t>
            </a:r>
          </a:p>
        </p:txBody>
      </p:sp>
      <p:pic>
        <p:nvPicPr>
          <p:cNvPr id="21" name="Content Placeholder 20" descr="A screen shot of a computer screen&#10;&#10;Description automatically generated with low confidence">
            <a:extLst>
              <a:ext uri="{FF2B5EF4-FFF2-40B4-BE49-F238E27FC236}">
                <a16:creationId xmlns:a16="http://schemas.microsoft.com/office/drawing/2014/main" id="{28769C1A-D298-32F8-61FC-F9289E03C5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7335" y="2111685"/>
            <a:ext cx="10344626" cy="4397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9017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 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4F48E8B4-0765-7013-865F-73F87EF4D2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805" y="423350"/>
            <a:ext cx="8143567" cy="2074044"/>
          </a:xfrm>
          <a:prstGeom prst="rect">
            <a:avLst/>
          </a:prstGeom>
        </p:spPr>
      </p:pic>
      <p:pic>
        <p:nvPicPr>
          <p:cNvPr id="5" name="Picture 4" descr="A screenshot of a computer program&#10;&#10;Description automatically generated with medium confidence">
            <a:extLst>
              <a:ext uri="{FF2B5EF4-FFF2-40B4-BE49-F238E27FC236}">
                <a16:creationId xmlns:a16="http://schemas.microsoft.com/office/drawing/2014/main" id="{14BC1581-693F-C09A-C0B5-1787D3E453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805" y="2900741"/>
            <a:ext cx="9854381" cy="3608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3975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72D07-BAFA-592A-7EEC-91280BD552C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609600"/>
            <a:ext cx="8596313" cy="5053781"/>
          </a:xfrm>
        </p:spPr>
        <p:txBody>
          <a:bodyPr>
            <a:normAutofit/>
          </a:bodyPr>
          <a:lstStyle/>
          <a:p>
            <a:r>
              <a:rPr lang="en-US" b="0" i="0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Slack-Lato"/>
              </a:rPr>
              <a:t>	Air freight prices</a:t>
            </a:r>
            <a:br>
              <a:rPr lang="en-US" b="0" i="0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Slack-Lato"/>
              </a:rPr>
            </a:br>
            <a:r>
              <a:rPr lang="en-US" b="0" i="0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Slack-Lato"/>
              </a:rPr>
              <a:t>	Water freight prices</a:t>
            </a:r>
            <a:br>
              <a:rPr lang="en-US" b="0" i="0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Slack-Lato"/>
              </a:rPr>
            </a:br>
            <a:r>
              <a:rPr lang="en-US" b="0" i="0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Slack-Lato"/>
              </a:rPr>
              <a:t>	Land freight prices</a:t>
            </a:r>
            <a:br>
              <a:rPr lang="en-US" b="0" i="0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Slack-Lato"/>
              </a:rPr>
            </a:br>
            <a:r>
              <a:rPr lang="en-US" b="0" i="0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Slack-Lato"/>
              </a:rPr>
              <a:t>	Electricity prices</a:t>
            </a:r>
            <a:br>
              <a:rPr lang="en-US" b="0" i="0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Slack-Lato"/>
              </a:rPr>
            </a:br>
            <a:r>
              <a:rPr lang="en-US" b="0" i="0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Slack-Lato"/>
              </a:rPr>
              <a:t>	Gasoline prices</a:t>
            </a:r>
            <a:br>
              <a:rPr lang="en-US" b="0" i="0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Slack-Lato"/>
              </a:rPr>
            </a:br>
            <a:r>
              <a:rPr lang="en-US" b="0" i="0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Slack-Lato"/>
              </a:rPr>
              <a:t>	Shelter prices</a:t>
            </a:r>
            <a:br>
              <a:rPr lang="en-US" b="0" i="0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Slack-Lato"/>
              </a:rPr>
            </a:br>
            <a:r>
              <a:rPr lang="en-US" b="0" i="0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Slack-Lato"/>
              </a:rPr>
              <a:t>	Semiconductor manufacturing machinery 		prices</a:t>
            </a:r>
            <a:endParaRPr lang="en-US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6F4061-3A09-C5AB-9F51-13A600D1ADF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2160588"/>
            <a:ext cx="8596313" cy="3881437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84396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0003BC-D5F5-44F6-FCA2-BE948FA81A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442452"/>
          </a:xfrm>
        </p:spPr>
        <p:txBody>
          <a:bodyPr>
            <a:normAutofit fontScale="90000"/>
          </a:bodyPr>
          <a:lstStyle/>
          <a:p>
            <a:r>
              <a:rPr lang="en-US"/>
              <a:t>Volatility Comparison</a:t>
            </a:r>
            <a:endParaRPr lang="en-US" dirty="0"/>
          </a:p>
        </p:txBody>
      </p:sp>
      <p:pic>
        <p:nvPicPr>
          <p:cNvPr id="5" name="Content Placeholder 4" descr="A picture containing text, sketch, diagram, drawing&#10;&#10;Description automatically generated">
            <a:extLst>
              <a:ext uri="{FF2B5EF4-FFF2-40B4-BE49-F238E27FC236}">
                <a16:creationId xmlns:a16="http://schemas.microsoft.com/office/drawing/2014/main" id="{03505229-182C-08BF-95A7-A53DCCAD5E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477" y="1229032"/>
            <a:ext cx="10471355" cy="5093110"/>
          </a:xfrm>
        </p:spPr>
      </p:pic>
    </p:spTree>
    <p:extLst>
      <p:ext uri="{BB962C8B-B14F-4D97-AF65-F5344CB8AC3E}">
        <p14:creationId xmlns:p14="http://schemas.microsoft.com/office/powerpoint/2010/main" val="26511042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F05E5-3BA1-A3F9-025A-03BD3FECD0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58761"/>
          </a:xfrm>
        </p:spPr>
        <p:txBody>
          <a:bodyPr/>
          <a:lstStyle/>
          <a:p>
            <a:r>
              <a:rPr lang="en-US" dirty="0"/>
              <a:t>All correlation Matrix</a:t>
            </a:r>
          </a:p>
        </p:txBody>
      </p:sp>
      <p:pic>
        <p:nvPicPr>
          <p:cNvPr id="8" name="Content Placeholder 7" descr="A picture containing pattern, square, text, screenshot&#10;&#10;Description automatically generated">
            <a:extLst>
              <a:ext uri="{FF2B5EF4-FFF2-40B4-BE49-F238E27FC236}">
                <a16:creationId xmlns:a16="http://schemas.microsoft.com/office/drawing/2014/main" id="{1758FB6C-5567-635F-D211-28DA38BE09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5974" y="1169988"/>
            <a:ext cx="9038027" cy="5397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0258934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891</TotalTime>
  <Words>727</Words>
  <Application>Microsoft Office PowerPoint</Application>
  <PresentationFormat>Widescreen</PresentationFormat>
  <Paragraphs>42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Slack-Lato</vt:lpstr>
      <vt:lpstr>Trebuchet MS</vt:lpstr>
      <vt:lpstr>Wingdings 3</vt:lpstr>
      <vt:lpstr>Facet</vt:lpstr>
      <vt:lpstr>  Project 1     Team 3  Analysis of selected World Events To Inflation</vt:lpstr>
      <vt:lpstr>Hypothsis: World Events adversely affected prices of products and goods.</vt:lpstr>
      <vt:lpstr>* Which world events are heavily visible in a variety of commodity prices?  * Do prices decrease to normal after world events? If so, how long does it take?  * Are there any items that appear to have been affected uniquely by one major event?  * How does each items price increase compare to yearly inflation? </vt:lpstr>
      <vt:lpstr>World Events in question:   Oil Crash: 2014-2016   Covid 19: March 2020   Ever Given: March 2021   Ukraine/Russian War: March 2021   Avian Flu: 2016 &amp; February 2022 </vt:lpstr>
      <vt:lpstr>Import of API and CSV data  Source: US Bureau of Labor Statistics</vt:lpstr>
      <vt:lpstr>PowerPoint Presentation</vt:lpstr>
      <vt:lpstr> Air freight prices  Water freight prices  Land freight prices  Electricity prices  Gasoline prices  Shelter prices  Semiconductor manufacturing machinery   prices</vt:lpstr>
      <vt:lpstr>Volatility Comparison</vt:lpstr>
      <vt:lpstr>All correlation Matrix</vt:lpstr>
      <vt:lpstr>Automobile Prices Food Prices Electricity Prices Gasoline Prices Toilet Paper Prices</vt:lpstr>
      <vt:lpstr>3 Month Percent Change</vt:lpstr>
      <vt:lpstr>Water Freight Prices Air Freight Prices Toilet Paper Prices </vt:lpstr>
      <vt:lpstr>3 Month Percent Change</vt:lpstr>
      <vt:lpstr>Semiconductor Manufacturing Prices Gasoline Prices Food Prices</vt:lpstr>
      <vt:lpstr>3 Month Percent Change</vt:lpstr>
      <vt:lpstr>Banana Prices Air Freight Prices Water Freight Prices Land Freight Prices Gasoline Prices </vt:lpstr>
      <vt:lpstr>3 Month Percent Change</vt:lpstr>
      <vt:lpstr>Egg Prices Shelter Prices Television Prices</vt:lpstr>
      <vt:lpstr>3 Month Percent Change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Project 1     Team 3  Analysis of selected World Events inflation</dc:title>
  <dc:creator>Jo Ann Millegan</dc:creator>
  <cp:lastModifiedBy>Jo Ann Millegan</cp:lastModifiedBy>
  <cp:revision>9</cp:revision>
  <dcterms:created xsi:type="dcterms:W3CDTF">2023-05-17T00:07:04Z</dcterms:created>
  <dcterms:modified xsi:type="dcterms:W3CDTF">2023-05-17T14:58:07Z</dcterms:modified>
</cp:coreProperties>
</file>